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E14F1-1D33-444F-B65D-83C1BC00B12E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1E93F-AAA4-4D43-AAA3-07B4561306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E14F1-1D33-444F-B65D-83C1BC00B12E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1E93F-AAA4-4D43-AAA3-07B4561306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E14F1-1D33-444F-B65D-83C1BC00B12E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1E93F-AAA4-4D43-AAA3-07B4561306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E14F1-1D33-444F-B65D-83C1BC00B12E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1E93F-AAA4-4D43-AAA3-07B4561306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E14F1-1D33-444F-B65D-83C1BC00B12E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1E93F-AAA4-4D43-AAA3-07B4561306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E14F1-1D33-444F-B65D-83C1BC00B12E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1E93F-AAA4-4D43-AAA3-07B4561306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E14F1-1D33-444F-B65D-83C1BC00B12E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1E93F-AAA4-4D43-AAA3-07B4561306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E14F1-1D33-444F-B65D-83C1BC00B12E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1E93F-AAA4-4D43-AAA3-07B4561306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E14F1-1D33-444F-B65D-83C1BC00B12E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1E93F-AAA4-4D43-AAA3-07B4561306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E14F1-1D33-444F-B65D-83C1BC00B12E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1E93F-AAA4-4D43-AAA3-07B4561306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E14F1-1D33-444F-B65D-83C1BC00B12E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1E93F-AAA4-4D43-AAA3-07B4561306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E14F1-1D33-444F-B65D-83C1BC00B12E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E1E93F-AAA4-4D43-AAA3-07B45613063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Toward Social Change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i="1" dirty="0" smtClean="0"/>
              <a:t>Canada in the 1960’s and 1970’s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"/>
            <a:ext cx="5105400" cy="65532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4400" dirty="0" smtClean="0"/>
              <a:t>Canadian feminists…</a:t>
            </a:r>
          </a:p>
          <a:p>
            <a:r>
              <a:rPr lang="en-US" dirty="0" smtClean="0"/>
              <a:t>Demanded women be promoted to positions of responsibility in </a:t>
            </a:r>
            <a:r>
              <a:rPr lang="en-US" dirty="0" err="1" smtClean="0"/>
              <a:t>g’ment</a:t>
            </a:r>
            <a:r>
              <a:rPr lang="en-US" dirty="0" smtClean="0"/>
              <a:t>, business, education, and civil service</a:t>
            </a:r>
          </a:p>
          <a:p>
            <a:r>
              <a:rPr lang="en-US" dirty="0" smtClean="0"/>
              <a:t>Argued against stereotyping women and the kinds of work they do</a:t>
            </a:r>
          </a:p>
          <a:p>
            <a:r>
              <a:rPr lang="en-US" dirty="0" smtClean="0"/>
              <a:t>Pressed for changes in the education system</a:t>
            </a:r>
          </a:p>
          <a:p>
            <a:pPr lvl="1"/>
            <a:r>
              <a:rPr lang="en-US" dirty="0" smtClean="0"/>
              <a:t>Canadian women becoming engineers, doctors, politicians, company presidents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7170" name="Picture 2" descr="http://feministhistories.ca/wp-content/uploads/2010/01/P-X10-93-5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2209800"/>
            <a:ext cx="3971925" cy="30334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763000" cy="1143000"/>
          </a:xfrm>
        </p:spPr>
        <p:txBody>
          <a:bodyPr/>
          <a:lstStyle/>
          <a:p>
            <a:r>
              <a:rPr lang="en-US" dirty="0" smtClean="0"/>
              <a:t>Challenging social values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8763000" cy="5257800"/>
          </a:xfrm>
        </p:spPr>
        <p:txBody>
          <a:bodyPr/>
          <a:lstStyle/>
          <a:p>
            <a:r>
              <a:rPr lang="en-US" dirty="0" smtClean="0"/>
              <a:t>1960’s: dramatic increase in activism for social change</a:t>
            </a:r>
          </a:p>
          <a:p>
            <a:r>
              <a:rPr lang="en-US" dirty="0" smtClean="0"/>
              <a:t>Organizations formed: Human Rights Watch, Canadian Civil Liberties Association, Amnesty International, National Indian Brotherhood</a:t>
            </a:r>
            <a:endParaRPr lang="en-US" dirty="0"/>
          </a:p>
        </p:txBody>
      </p:sp>
      <p:pic>
        <p:nvPicPr>
          <p:cNvPr id="6146" name="Picture 2" descr="http://thumbs4.ebaystatic.com/d/l225/m/mMV9BmaLISRtgjVqis8xK7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114800"/>
            <a:ext cx="2143125" cy="2019301"/>
          </a:xfrm>
          <a:prstGeom prst="rect">
            <a:avLst/>
          </a:prstGeom>
          <a:noFill/>
        </p:spPr>
      </p:pic>
      <p:pic>
        <p:nvPicPr>
          <p:cNvPr id="6148" name="Picture 4" descr="http://www.english-online.at/news-articles/people/amnesty_international_candl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4114800"/>
            <a:ext cx="1750820" cy="2497837"/>
          </a:xfrm>
          <a:prstGeom prst="rect">
            <a:avLst/>
          </a:prstGeom>
          <a:noFill/>
        </p:spPr>
      </p:pic>
      <p:pic>
        <p:nvPicPr>
          <p:cNvPr id="6150" name="Picture 6" descr="http://profile.ak.fbcdn.net/hprofile-ak-snc6/276913_80851911931_594506846_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4343400"/>
            <a:ext cx="1714500" cy="2305050"/>
          </a:xfrm>
          <a:prstGeom prst="rect">
            <a:avLst/>
          </a:prstGeom>
          <a:noFill/>
        </p:spPr>
      </p:pic>
      <p:pic>
        <p:nvPicPr>
          <p:cNvPr id="6152" name="Picture 8" descr="http://uniosil.org/wp-content/uploads/2010/06/Human-Rights-Watch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191000"/>
            <a:ext cx="2200593" cy="220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"/>
            <a:ext cx="8763000" cy="6477000"/>
          </a:xfrm>
        </p:spPr>
        <p:txBody>
          <a:bodyPr/>
          <a:lstStyle/>
          <a:p>
            <a:pPr>
              <a:buNone/>
            </a:pPr>
            <a:r>
              <a:rPr lang="en-US" sz="3600" b="1" dirty="0" smtClean="0"/>
              <a:t>Diefenbaker and the Canadian Bill of Rights</a:t>
            </a:r>
          </a:p>
          <a:p>
            <a:r>
              <a:rPr lang="en-US" dirty="0" smtClean="0"/>
              <a:t>1960</a:t>
            </a:r>
          </a:p>
          <a:p>
            <a:r>
              <a:rPr lang="en-US" dirty="0" smtClean="0"/>
              <a:t>Protect a person’s fundamental human rights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Freedom of life, liberty, security of person, and the enjoyment of property</a:t>
            </a:r>
          </a:p>
          <a:p>
            <a:r>
              <a:rPr lang="en-US" dirty="0" smtClean="0"/>
              <a:t>The right to equality before the law and its protection</a:t>
            </a:r>
          </a:p>
          <a:p>
            <a:r>
              <a:rPr lang="en-US" dirty="0" smtClean="0"/>
              <a:t>Freedom of religion</a:t>
            </a:r>
          </a:p>
          <a:p>
            <a:r>
              <a:rPr lang="en-US" dirty="0" smtClean="0"/>
              <a:t>Freedom of speech</a:t>
            </a:r>
          </a:p>
          <a:p>
            <a:r>
              <a:rPr lang="en-US" dirty="0" smtClean="0"/>
              <a:t>Freedom of assembly and association</a:t>
            </a:r>
          </a:p>
          <a:p>
            <a:pPr lvl="1">
              <a:buNone/>
            </a:pPr>
            <a:endParaRPr lang="en-US" dirty="0"/>
          </a:p>
        </p:txBody>
      </p:sp>
      <p:pic>
        <p:nvPicPr>
          <p:cNvPr id="5122" name="Picture 2" descr="http://media-3.web.britannica.com/eb-media/33/8033-004-F41C77B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4038600"/>
            <a:ext cx="2072640" cy="259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"/>
            <a:ext cx="6096000" cy="6553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3600" b="1" dirty="0" smtClean="0"/>
              <a:t>The Omnibus Bill</a:t>
            </a:r>
          </a:p>
          <a:p>
            <a:r>
              <a:rPr lang="en-US" dirty="0" smtClean="0"/>
              <a:t>1969; PM Pierre Trudeau’s </a:t>
            </a:r>
            <a:r>
              <a:rPr lang="en-US" dirty="0" err="1" smtClean="0"/>
              <a:t>g’ment</a:t>
            </a:r>
            <a:endParaRPr lang="en-US" dirty="0" smtClean="0"/>
          </a:p>
          <a:p>
            <a:r>
              <a:rPr lang="en-US" dirty="0" smtClean="0"/>
              <a:t>Bill C-150</a:t>
            </a:r>
          </a:p>
          <a:p>
            <a:r>
              <a:rPr lang="en-US" dirty="0" smtClean="0"/>
              <a:t>Major changes in social legislation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Recognized the right of women to have access to contraception</a:t>
            </a:r>
          </a:p>
          <a:p>
            <a:r>
              <a:rPr lang="en-US" dirty="0" smtClean="0"/>
              <a:t>Recognized the right to abortion (w/ certain limitations)</a:t>
            </a:r>
          </a:p>
          <a:p>
            <a:r>
              <a:rPr lang="en-US" dirty="0" smtClean="0"/>
              <a:t>Legalized homosexuality between consenting adults</a:t>
            </a:r>
          </a:p>
        </p:txBody>
      </p:sp>
      <p:pic>
        <p:nvPicPr>
          <p:cNvPr id="4098" name="Picture 2" descr="http://data2.collectionscanada.gc.ca/ap/c/c046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1447800"/>
            <a:ext cx="2805589" cy="327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"/>
            <a:ext cx="8839200" cy="6553200"/>
          </a:xfrm>
        </p:spPr>
        <p:txBody>
          <a:bodyPr/>
          <a:lstStyle/>
          <a:p>
            <a:r>
              <a:rPr lang="en-US" dirty="0" smtClean="0"/>
              <a:t>Trudeau changed Canada’s divorce law (1968)</a:t>
            </a:r>
          </a:p>
          <a:p>
            <a:r>
              <a:rPr lang="en-US" dirty="0" smtClean="0"/>
              <a:t>Dr. Henry </a:t>
            </a:r>
            <a:r>
              <a:rPr lang="en-US" dirty="0" err="1" smtClean="0"/>
              <a:t>Mortentaler</a:t>
            </a:r>
            <a:r>
              <a:rPr lang="en-US" dirty="0" smtClean="0"/>
              <a:t>: challenged abortion laws</a:t>
            </a:r>
          </a:p>
          <a:p>
            <a:pPr lvl="1"/>
            <a:r>
              <a:rPr lang="en-US" dirty="0" smtClean="0"/>
              <a:t>Opened an abortion clinic in 1969, arrested many times, juries refused to convict</a:t>
            </a:r>
          </a:p>
          <a:p>
            <a:pPr lvl="2"/>
            <a:r>
              <a:rPr lang="en-US" dirty="0" smtClean="0"/>
              <a:t>Law had become unenforceable</a:t>
            </a:r>
          </a:p>
          <a:p>
            <a:pPr lvl="1"/>
            <a:r>
              <a:rPr lang="en-US" dirty="0" smtClean="0"/>
              <a:t>Named a member of the Order of Canada</a:t>
            </a:r>
          </a:p>
          <a:p>
            <a:r>
              <a:rPr lang="en-US" dirty="0" smtClean="0"/>
              <a:t>1976: Bill C-84 passed House of Commons</a:t>
            </a:r>
          </a:p>
          <a:p>
            <a:pPr lvl="1"/>
            <a:r>
              <a:rPr lang="en-US" dirty="0" smtClean="0"/>
              <a:t>Ended the death penalty</a:t>
            </a:r>
          </a:p>
          <a:p>
            <a:pPr lvl="1"/>
            <a:r>
              <a:rPr lang="en-US" dirty="0" smtClean="0"/>
              <a:t>Did not have widespread public support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</p:spPr>
        <p:txBody>
          <a:bodyPr/>
          <a:lstStyle/>
          <a:p>
            <a:r>
              <a:rPr lang="en-US" dirty="0" smtClean="0"/>
              <a:t>Women’s Rights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839200" cy="5334000"/>
          </a:xfrm>
        </p:spPr>
        <p:txBody>
          <a:bodyPr/>
          <a:lstStyle/>
          <a:p>
            <a:r>
              <a:rPr lang="en-US" dirty="0" smtClean="0"/>
              <a:t>Activists protested against Canadian laws</a:t>
            </a:r>
          </a:p>
          <a:p>
            <a:r>
              <a:rPr lang="en-US" dirty="0" smtClean="0"/>
              <a:t>Reforms in divorce and abortion laws welcomed by many</a:t>
            </a:r>
          </a:p>
          <a:p>
            <a:pPr lvl="1"/>
            <a:r>
              <a:rPr lang="en-US" dirty="0" smtClean="0"/>
              <a:t>Important steps towards women’s equality</a:t>
            </a:r>
          </a:p>
          <a:p>
            <a:r>
              <a:rPr lang="en-US" dirty="0" smtClean="0"/>
              <a:t>Many unions joined fight for women’s rights</a:t>
            </a:r>
            <a:endParaRPr lang="en-US" dirty="0"/>
          </a:p>
        </p:txBody>
      </p:sp>
      <p:pic>
        <p:nvPicPr>
          <p:cNvPr id="2050" name="Picture 2" descr="http://duquette2.wikispaces.com/file/view/equality.jpg/334584620/484x341/equalit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75" y="4194379"/>
            <a:ext cx="3819525" cy="25874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</p:spPr>
        <p:txBody>
          <a:bodyPr/>
          <a:lstStyle/>
          <a:p>
            <a:r>
              <a:rPr lang="en-US" dirty="0" smtClean="0"/>
              <a:t>Gay Rights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90600"/>
            <a:ext cx="5715000" cy="57150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Before Omnibus Bill: gay people could be arrested and sent to prison, denied employment, and persecuted</a:t>
            </a:r>
          </a:p>
          <a:p>
            <a:r>
              <a:rPr lang="en-US" dirty="0" smtClean="0"/>
              <a:t>1960’s gay right activists: began to organize to draw attention to injustices</a:t>
            </a:r>
          </a:p>
          <a:p>
            <a:r>
              <a:rPr lang="en-US" dirty="0" smtClean="0"/>
              <a:t>Gay people began to publicly show pride in their sexual orientation and resist persecution</a:t>
            </a:r>
          </a:p>
          <a:p>
            <a:r>
              <a:rPr lang="en-US" dirty="0" smtClean="0"/>
              <a:t>1973: Vancouver’s first Gay Pride Festival</a:t>
            </a:r>
          </a:p>
          <a:p>
            <a:r>
              <a:rPr lang="en-US" dirty="0" smtClean="0"/>
              <a:t>2003: BC legalized same-sex marriage</a:t>
            </a:r>
            <a:endParaRPr lang="en-US" dirty="0"/>
          </a:p>
        </p:txBody>
      </p:sp>
      <p:pic>
        <p:nvPicPr>
          <p:cNvPr id="1026" name="Picture 2" descr="http://sites.psu.edu/earcandy/files/2013/01/gay-righ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4240932"/>
            <a:ext cx="3591470" cy="23884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1143000"/>
          </a:xfrm>
        </p:spPr>
        <p:txBody>
          <a:bodyPr/>
          <a:lstStyle/>
          <a:p>
            <a:r>
              <a:rPr lang="en-US" dirty="0" smtClean="0"/>
              <a:t>The “</a:t>
            </a:r>
            <a:r>
              <a:rPr lang="en-US" dirty="0" err="1" smtClean="0"/>
              <a:t>Youthquake</a:t>
            </a:r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763000" cy="5334000"/>
          </a:xfrm>
        </p:spPr>
        <p:txBody>
          <a:bodyPr/>
          <a:lstStyle/>
          <a:p>
            <a:r>
              <a:rPr lang="en-US" dirty="0" smtClean="0"/>
              <a:t>Transition began with “British invasion” of pop culture (led by the Beatles)</a:t>
            </a:r>
          </a:p>
          <a:p>
            <a:r>
              <a:rPr lang="en-US" dirty="0" smtClean="0"/>
              <a:t>Young people embraced rock music, new clothing styles, sexual promiscuity, and experimentation with drugs</a:t>
            </a:r>
          </a:p>
          <a:p>
            <a:r>
              <a:rPr lang="en-US" dirty="0" smtClean="0"/>
              <a:t>Strove to be different than earlier generations</a:t>
            </a:r>
          </a:p>
          <a:p>
            <a:r>
              <a:rPr lang="en-US" dirty="0" smtClean="0"/>
              <a:t>Counterculture: a subculture with values/lifestyles that are in opposition to those of the dominant, established culture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"/>
            <a:ext cx="8839200" cy="6553200"/>
          </a:xfrm>
        </p:spPr>
        <p:txBody>
          <a:bodyPr/>
          <a:lstStyle/>
          <a:p>
            <a:r>
              <a:rPr lang="en-US" dirty="0" smtClean="0"/>
              <a:t>Strong political beliefs</a:t>
            </a:r>
          </a:p>
          <a:p>
            <a:r>
              <a:rPr lang="en-US" dirty="0" smtClean="0"/>
              <a:t>Rejected consumerism</a:t>
            </a:r>
          </a:p>
          <a:p>
            <a:r>
              <a:rPr lang="en-US" dirty="0" smtClean="0"/>
              <a:t>Involvement in women’s, environmental, and Aboriginal rights movements</a:t>
            </a:r>
          </a:p>
          <a:p>
            <a:r>
              <a:rPr lang="en-US" dirty="0" smtClean="0"/>
              <a:t>Protests against Vietnam War</a:t>
            </a:r>
          </a:p>
          <a:p>
            <a:r>
              <a:rPr lang="en-US" dirty="0" smtClean="0"/>
              <a:t>The birth of “the hippie” </a:t>
            </a:r>
            <a:endParaRPr lang="en-US" dirty="0"/>
          </a:p>
        </p:txBody>
      </p:sp>
      <p:pic>
        <p:nvPicPr>
          <p:cNvPr id="14338" name="Picture 2" descr="http://3.bp.blogspot.com/-X2UdGIWtLqQ/TxwK-Wy6FbI/AAAAAAAAAAc/FI_KdPYml6Q/s1600/hippies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581400"/>
            <a:ext cx="3902564" cy="2959197"/>
          </a:xfrm>
          <a:prstGeom prst="rect">
            <a:avLst/>
          </a:prstGeom>
          <a:noFill/>
        </p:spPr>
      </p:pic>
      <p:pic>
        <p:nvPicPr>
          <p:cNvPr id="14340" name="Picture 4" descr="http://tucsoncitizen.com/retroflections/files/2010/01/hippi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1981200"/>
            <a:ext cx="3286125" cy="41891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</p:spPr>
        <p:txBody>
          <a:bodyPr/>
          <a:lstStyle/>
          <a:p>
            <a:r>
              <a:rPr lang="en-US" dirty="0" smtClean="0"/>
              <a:t>Music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5105400" cy="56388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Reflected concerns of the younger generation</a:t>
            </a:r>
          </a:p>
          <a:p>
            <a:r>
              <a:rPr lang="en-US" dirty="0" smtClean="0"/>
              <a:t>Protest songs that condemned racism, war, and devastation to the environment</a:t>
            </a:r>
          </a:p>
          <a:p>
            <a:r>
              <a:rPr lang="en-US" dirty="0" smtClean="0"/>
              <a:t>Protest singers</a:t>
            </a:r>
          </a:p>
          <a:p>
            <a:pPr lvl="1"/>
            <a:r>
              <a:rPr lang="en-US" dirty="0" smtClean="0"/>
              <a:t>i.e. Bob Dylan and Joan Baez</a:t>
            </a:r>
          </a:p>
          <a:p>
            <a:r>
              <a:rPr lang="en-US" dirty="0" smtClean="0"/>
              <a:t>Rock groups: The Beatles, Rolling Stones, The Who</a:t>
            </a:r>
          </a:p>
          <a:p>
            <a:r>
              <a:rPr lang="en-US" dirty="0" smtClean="0"/>
              <a:t>Buffy Sainte-Marie (Aboriginal) and Marvin Gaye (African American)</a:t>
            </a:r>
          </a:p>
          <a:p>
            <a:pPr lvl="1"/>
            <a:r>
              <a:rPr lang="en-US" dirty="0" smtClean="0"/>
              <a:t>Used music to highlight conditions of their people</a:t>
            </a:r>
            <a:endParaRPr lang="en-US" dirty="0"/>
          </a:p>
        </p:txBody>
      </p:sp>
      <p:pic>
        <p:nvPicPr>
          <p:cNvPr id="13314" name="Picture 2" descr="http://www.creative-native.com/highslide/archive1980/large/whdres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1600200"/>
            <a:ext cx="3411474" cy="50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86800" cy="1143000"/>
          </a:xfrm>
        </p:spPr>
        <p:txBody>
          <a:bodyPr/>
          <a:lstStyle/>
          <a:p>
            <a:r>
              <a:rPr lang="en-US" dirty="0" smtClean="0"/>
              <a:t>More politically aware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839200" cy="5334000"/>
          </a:xfrm>
        </p:spPr>
        <p:txBody>
          <a:bodyPr/>
          <a:lstStyle/>
          <a:p>
            <a:r>
              <a:rPr lang="en-US" dirty="0" smtClean="0"/>
              <a:t>Politicians began making an effort to appeal to youth</a:t>
            </a:r>
          </a:p>
          <a:p>
            <a:pPr lvl="1"/>
            <a:r>
              <a:rPr lang="en-US" dirty="0" smtClean="0"/>
              <a:t>Increased spending on employment and activities</a:t>
            </a:r>
          </a:p>
          <a:p>
            <a:r>
              <a:rPr lang="en-US" dirty="0" smtClean="0"/>
              <a:t>1972: voting age in federal elections lowered from 21 to 18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</p:spPr>
        <p:txBody>
          <a:bodyPr/>
          <a:lstStyle/>
          <a:p>
            <a:r>
              <a:rPr lang="en-US" dirty="0" smtClean="0"/>
              <a:t>Protest and mockery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8839200" cy="5257800"/>
          </a:xfrm>
        </p:spPr>
        <p:txBody>
          <a:bodyPr/>
          <a:lstStyle/>
          <a:p>
            <a:r>
              <a:rPr lang="en-US" dirty="0" smtClean="0"/>
              <a:t>Political protests marked 1960’s</a:t>
            </a:r>
          </a:p>
          <a:p>
            <a:r>
              <a:rPr lang="en-US" dirty="0" smtClean="0"/>
              <a:t>Woodstock: music festival in 1969</a:t>
            </a:r>
          </a:p>
          <a:p>
            <a:pPr lvl="1"/>
            <a:r>
              <a:rPr lang="en-US" dirty="0" smtClean="0"/>
              <a:t>Turned into a protest against the establishment</a:t>
            </a:r>
          </a:p>
          <a:p>
            <a:r>
              <a:rPr lang="en-US" dirty="0" smtClean="0"/>
              <a:t>New political party: the Rhino Party</a:t>
            </a:r>
          </a:p>
          <a:p>
            <a:pPr lvl="1"/>
            <a:r>
              <a:rPr lang="en-US" dirty="0" smtClean="0"/>
              <a:t>Grew out of the protest movement</a:t>
            </a:r>
          </a:p>
          <a:p>
            <a:pPr lvl="1"/>
            <a:r>
              <a:rPr lang="en-US" dirty="0" smtClean="0"/>
              <a:t>Candidates made far-fetched promises</a:t>
            </a:r>
          </a:p>
          <a:p>
            <a:pPr lvl="1"/>
            <a:r>
              <a:rPr lang="en-US" dirty="0" smtClean="0"/>
              <a:t>Made a joke out of politics</a:t>
            </a:r>
          </a:p>
          <a:p>
            <a:pPr lvl="1"/>
            <a:r>
              <a:rPr lang="en-US" dirty="0" smtClean="0"/>
              <a:t>Criticisms serious</a:t>
            </a:r>
          </a:p>
        </p:txBody>
      </p:sp>
      <p:pic>
        <p:nvPicPr>
          <p:cNvPr id="11266" name="Picture 2" descr="http://www.cbc.ca/gfx/images/arts/photos/2009/08/14/woodstock-85477798-cp-gett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95974" y="4693346"/>
            <a:ext cx="3790826" cy="20122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"/>
            <a:ext cx="8839200" cy="6553200"/>
          </a:xfrm>
        </p:spPr>
        <p:txBody>
          <a:bodyPr/>
          <a:lstStyle/>
          <a:p>
            <a:r>
              <a:rPr lang="en-US" dirty="0" smtClean="0"/>
              <a:t>1967: Royal Commission on the Status of Women</a:t>
            </a:r>
          </a:p>
          <a:p>
            <a:pPr lvl="1"/>
            <a:r>
              <a:rPr lang="en-US" dirty="0" smtClean="0"/>
              <a:t>Examined how Canadian women were treated and the problems they faced</a:t>
            </a:r>
          </a:p>
          <a:p>
            <a:r>
              <a:rPr lang="en-US" dirty="0" smtClean="0"/>
              <a:t>Recommendations (including):</a:t>
            </a:r>
          </a:p>
          <a:p>
            <a:pPr lvl="1"/>
            <a:r>
              <a:rPr lang="en-US" dirty="0" smtClean="0"/>
              <a:t>Women should have the right to work outside the home</a:t>
            </a:r>
          </a:p>
          <a:p>
            <a:pPr lvl="1"/>
            <a:r>
              <a:rPr lang="en-US" dirty="0" smtClean="0"/>
              <a:t>Society in general should take some responsibility for children</a:t>
            </a:r>
          </a:p>
          <a:p>
            <a:pPr lvl="2"/>
            <a:r>
              <a:rPr lang="en-US" dirty="0" smtClean="0"/>
              <a:t>Daycare services should be provided</a:t>
            </a:r>
          </a:p>
          <a:p>
            <a:pPr lvl="1"/>
            <a:r>
              <a:rPr lang="en-US" dirty="0" smtClean="0"/>
              <a:t>Women should be entitled to paid maternity leave from their jobs</a:t>
            </a:r>
          </a:p>
          <a:p>
            <a:pPr lvl="1"/>
            <a:r>
              <a:rPr lang="en-US" dirty="0" smtClean="0"/>
              <a:t>The federal </a:t>
            </a:r>
            <a:r>
              <a:rPr lang="en-US" dirty="0" err="1" smtClean="0"/>
              <a:t>g’ment</a:t>
            </a:r>
            <a:r>
              <a:rPr lang="en-US" dirty="0" smtClean="0"/>
              <a:t> should do all it can to help overcome discrimination against women in society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763000" cy="1143000"/>
          </a:xfrm>
        </p:spPr>
        <p:txBody>
          <a:bodyPr/>
          <a:lstStyle/>
          <a:p>
            <a:r>
              <a:rPr lang="en-US" dirty="0" smtClean="0"/>
              <a:t>The Women’s Movement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8763000" cy="5181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1950’s: women felt trapped by the roles society assigned them</a:t>
            </a:r>
          </a:p>
          <a:p>
            <a:r>
              <a:rPr lang="en-US" i="1" dirty="0" smtClean="0"/>
              <a:t>The Feminine Mystique</a:t>
            </a:r>
            <a:r>
              <a:rPr lang="en-US" dirty="0" smtClean="0"/>
              <a:t> (1963)</a:t>
            </a:r>
          </a:p>
          <a:p>
            <a:pPr lvl="1"/>
            <a:r>
              <a:rPr lang="en-US" dirty="0" smtClean="0"/>
              <a:t>Betty Freidan</a:t>
            </a:r>
          </a:p>
          <a:p>
            <a:pPr lvl="1"/>
            <a:r>
              <a:rPr lang="en-US" dirty="0" smtClean="0"/>
              <a:t>Women trapped in gender roles that were reinforced by images in the media</a:t>
            </a:r>
          </a:p>
          <a:p>
            <a:pPr lvl="2"/>
            <a:r>
              <a:rPr lang="en-US" dirty="0" smtClean="0"/>
              <a:t>Women should free themselves from traditional roles by acquiring an education and pursuing careers</a:t>
            </a:r>
          </a:p>
          <a:p>
            <a:pPr lvl="1"/>
            <a:r>
              <a:rPr lang="en-US" dirty="0" smtClean="0"/>
              <a:t>Transformed lives of many women</a:t>
            </a:r>
          </a:p>
          <a:p>
            <a:r>
              <a:rPr lang="en-US" dirty="0" smtClean="0"/>
              <a:t>Feminists joined together to fight for women’s rights</a:t>
            </a:r>
            <a:endParaRPr lang="en-US" dirty="0"/>
          </a:p>
        </p:txBody>
      </p:sp>
      <p:pic>
        <p:nvPicPr>
          <p:cNvPr id="10242" name="Picture 2" descr="http://upload.wikimedia.org/wikipedia/en/thumb/8/8f/The_Feminine_Mystique.jpg/200px-The_Feminine_Mystiq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2065020"/>
            <a:ext cx="934233" cy="13639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"/>
            <a:ext cx="8839200" cy="6553200"/>
          </a:xfrm>
        </p:spPr>
        <p:txBody>
          <a:bodyPr>
            <a:normAutofit/>
          </a:bodyPr>
          <a:lstStyle/>
          <a:p>
            <a:r>
              <a:rPr lang="en-US" dirty="0" smtClean="0"/>
              <a:t>National Action Committee on the Status of Women (</a:t>
            </a:r>
            <a:r>
              <a:rPr lang="en-US" dirty="0" err="1" smtClean="0"/>
              <a:t>NAC</a:t>
            </a:r>
            <a:r>
              <a:rPr lang="en-US" dirty="0" smtClean="0"/>
              <a:t>) formed in 1971</a:t>
            </a:r>
          </a:p>
          <a:p>
            <a:pPr lvl="1"/>
            <a:r>
              <a:rPr lang="en-US" dirty="0" smtClean="0"/>
              <a:t>Pressure group</a:t>
            </a:r>
          </a:p>
          <a:p>
            <a:pPr lvl="1"/>
            <a:r>
              <a:rPr lang="en-US" dirty="0" smtClean="0"/>
              <a:t>Lobbied federal and provincial </a:t>
            </a:r>
            <a:r>
              <a:rPr lang="en-US" dirty="0" err="1" smtClean="0"/>
              <a:t>g’ments</a:t>
            </a:r>
            <a:r>
              <a:rPr lang="en-US" dirty="0" smtClean="0"/>
              <a:t> to act on the Commissions recommendations</a:t>
            </a:r>
          </a:p>
          <a:p>
            <a:pPr lvl="1"/>
            <a:r>
              <a:rPr lang="en-US" dirty="0" smtClean="0"/>
              <a:t>Key victory: inclusion of a clause guaranteeing the equality of women in Canada’s Charter of Rights and Freedoms (1982)</a:t>
            </a:r>
          </a:p>
        </p:txBody>
      </p:sp>
      <p:pic>
        <p:nvPicPr>
          <p:cNvPr id="8194" name="Picture 2" descr="http://4.bp.blogspot.com/-kIpMBRMhGOw/T0_7L9CzK9I/AAAAAAAAIYw/MGcR4XDTX9A/s1600/51F17660-1560-95DA-43B6EDA36078E1F4+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3603346"/>
            <a:ext cx="5181600" cy="3026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740</Words>
  <Application>Microsoft Office PowerPoint</Application>
  <PresentationFormat>On-screen Show (4:3)</PresentationFormat>
  <Paragraphs>97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Toward Social Change </vt:lpstr>
      <vt:lpstr>The “Youthquake”</vt:lpstr>
      <vt:lpstr>PowerPoint Presentation</vt:lpstr>
      <vt:lpstr>Music </vt:lpstr>
      <vt:lpstr>More politically aware</vt:lpstr>
      <vt:lpstr>Protest and mockery</vt:lpstr>
      <vt:lpstr>PowerPoint Presentation</vt:lpstr>
      <vt:lpstr>The Women’s Movement</vt:lpstr>
      <vt:lpstr>PowerPoint Presentation</vt:lpstr>
      <vt:lpstr>PowerPoint Presentation</vt:lpstr>
      <vt:lpstr>Challenging social values</vt:lpstr>
      <vt:lpstr>PowerPoint Presentation</vt:lpstr>
      <vt:lpstr>PowerPoint Presentation</vt:lpstr>
      <vt:lpstr>PowerPoint Presentation</vt:lpstr>
      <vt:lpstr>Women’s Rights </vt:lpstr>
      <vt:lpstr>Gay Rights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Toward Social Change </dc:title>
  <dc:creator>Claire Rogers</dc:creator>
  <cp:lastModifiedBy>Rogers, Claire</cp:lastModifiedBy>
  <cp:revision>61</cp:revision>
  <dcterms:created xsi:type="dcterms:W3CDTF">2013-05-11T23:27:34Z</dcterms:created>
  <dcterms:modified xsi:type="dcterms:W3CDTF">2013-05-14T15:12:38Z</dcterms:modified>
</cp:coreProperties>
</file>